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7" r:id="rId3"/>
    <p:sldId id="257" r:id="rId4"/>
    <p:sldId id="258" r:id="rId5"/>
    <p:sldId id="262" r:id="rId6"/>
    <p:sldId id="259" r:id="rId7"/>
    <p:sldId id="260" r:id="rId8"/>
    <p:sldId id="261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190" autoAdjust="0"/>
  </p:normalViewPr>
  <p:slideViewPr>
    <p:cSldViewPr>
      <p:cViewPr varScale="1">
        <p:scale>
          <a:sx n="68" d="100"/>
          <a:sy n="68" d="100"/>
        </p:scale>
        <p:origin x="144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D9876B-3B35-45A5-8ED0-34E298A89FBE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345ACE7F-450F-41E9-9D35-DF2D3AFF65D0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/>
            <a:t>DEFINITON    </a:t>
          </a:r>
        </a:p>
      </dgm:t>
    </dgm:pt>
    <dgm:pt modelId="{99278FBB-66EE-4C94-8415-2678D8656644}" type="parTrans" cxnId="{BE7F6413-CE56-4596-973B-B7014710EC92}">
      <dgm:prSet/>
      <dgm:spPr/>
      <dgm:t>
        <a:bodyPr/>
        <a:lstStyle/>
        <a:p>
          <a:endParaRPr lang="en-US"/>
        </a:p>
      </dgm:t>
    </dgm:pt>
    <dgm:pt modelId="{CA1E4DA1-C083-457D-BCB9-506383D56291}" type="sibTrans" cxnId="{BE7F6413-CE56-4596-973B-B7014710EC92}">
      <dgm:prSet/>
      <dgm:spPr/>
      <dgm:t>
        <a:bodyPr/>
        <a:lstStyle/>
        <a:p>
          <a:endParaRPr lang="en-US"/>
        </a:p>
      </dgm:t>
    </dgm:pt>
    <dgm:pt modelId="{9EF343AE-FCF9-4537-8FD1-C91631BD7DCA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/>
            <a:t>FORMULA  </a:t>
          </a:r>
        </a:p>
      </dgm:t>
    </dgm:pt>
    <dgm:pt modelId="{D47EFD4A-61E2-4997-8194-D2F5BE274892}" type="parTrans" cxnId="{D7941576-E11E-41D2-AC20-9654EA02CD13}">
      <dgm:prSet/>
      <dgm:spPr/>
      <dgm:t>
        <a:bodyPr/>
        <a:lstStyle/>
        <a:p>
          <a:endParaRPr lang="en-US"/>
        </a:p>
      </dgm:t>
    </dgm:pt>
    <dgm:pt modelId="{E5786856-7EEB-4BFA-B0C6-E5556F092BE7}" type="sibTrans" cxnId="{D7941576-E11E-41D2-AC20-9654EA02CD13}">
      <dgm:prSet/>
      <dgm:spPr/>
      <dgm:t>
        <a:bodyPr/>
        <a:lstStyle/>
        <a:p>
          <a:endParaRPr lang="en-US"/>
        </a:p>
      </dgm:t>
    </dgm:pt>
    <dgm:pt modelId="{82E6430F-5DDC-44E5-A611-56620E3BDCDF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/>
            <a:t>EXAMPLES </a:t>
          </a:r>
        </a:p>
      </dgm:t>
    </dgm:pt>
    <dgm:pt modelId="{D155F340-AD68-4ED9-A31F-BF084E515F7A}" type="parTrans" cxnId="{6C99E62F-A09A-49CE-B580-42FFC9CC41A9}">
      <dgm:prSet/>
      <dgm:spPr/>
      <dgm:t>
        <a:bodyPr/>
        <a:lstStyle/>
        <a:p>
          <a:endParaRPr lang="en-US"/>
        </a:p>
      </dgm:t>
    </dgm:pt>
    <dgm:pt modelId="{3EE23A21-0DAA-4AC0-93DC-B07C3D760AEC}" type="sibTrans" cxnId="{6C99E62F-A09A-49CE-B580-42FFC9CC41A9}">
      <dgm:prSet/>
      <dgm:spPr/>
      <dgm:t>
        <a:bodyPr/>
        <a:lstStyle/>
        <a:p>
          <a:endParaRPr lang="en-US"/>
        </a:p>
      </dgm:t>
    </dgm:pt>
    <dgm:pt modelId="{4363AE25-0627-468D-B2B6-0BBDC2E3F613}" type="pres">
      <dgm:prSet presAssocID="{2CD9876B-3B35-45A5-8ED0-34E298A89FBE}" presName="CompostProcess" presStyleCnt="0">
        <dgm:presLayoutVars>
          <dgm:dir/>
          <dgm:resizeHandles val="exact"/>
        </dgm:presLayoutVars>
      </dgm:prSet>
      <dgm:spPr/>
    </dgm:pt>
    <dgm:pt modelId="{A34E2C1B-7F84-425F-8B10-60E6DD181853}" type="pres">
      <dgm:prSet presAssocID="{2CD9876B-3B35-45A5-8ED0-34E298A89FBE}" presName="arrow" presStyleLbl="bgShp" presStyleIdx="0" presStyleCnt="1" custLinFactNeighborX="0" custLinFactNeighborY="1250"/>
      <dgm:spPr>
        <a:solidFill>
          <a:schemeClr val="accent3">
            <a:lumMod val="40000"/>
            <a:lumOff val="60000"/>
          </a:schemeClr>
        </a:solidFill>
      </dgm:spPr>
    </dgm:pt>
    <dgm:pt modelId="{79ADEFED-86B5-4F54-B05C-2A9435F1642F}" type="pres">
      <dgm:prSet presAssocID="{2CD9876B-3B35-45A5-8ED0-34E298A89FBE}" presName="linearProcess" presStyleCnt="0"/>
      <dgm:spPr/>
    </dgm:pt>
    <dgm:pt modelId="{14255561-8D80-494D-B68F-1898B43DAE9F}" type="pres">
      <dgm:prSet presAssocID="{345ACE7F-450F-41E9-9D35-DF2D3AFF65D0}" presName="textNode" presStyleLbl="node1" presStyleIdx="0" presStyleCnt="3" custLinFactX="-34163" custLinFactNeighborX="-100000" custLinFactNeighborY="-76562">
        <dgm:presLayoutVars>
          <dgm:bulletEnabled val="1"/>
        </dgm:presLayoutVars>
      </dgm:prSet>
      <dgm:spPr>
        <a:prstGeom prst="star7">
          <a:avLst/>
        </a:prstGeom>
      </dgm:spPr>
    </dgm:pt>
    <dgm:pt modelId="{57CDBCE4-148F-4E3B-98B3-C856945F6C7F}" type="pres">
      <dgm:prSet presAssocID="{CA1E4DA1-C083-457D-BCB9-506383D56291}" presName="sibTrans" presStyleCnt="0"/>
      <dgm:spPr/>
    </dgm:pt>
    <dgm:pt modelId="{1906F06B-DF8E-401C-A7A1-BADE32B9FF56}" type="pres">
      <dgm:prSet presAssocID="{9EF343AE-FCF9-4537-8FD1-C91631BD7DCA}" presName="textNode" presStyleLbl="node1" presStyleIdx="1" presStyleCnt="3" custLinFactX="-3246" custLinFactNeighborX="-100000" custLinFactNeighborY="7813">
        <dgm:presLayoutVars>
          <dgm:bulletEnabled val="1"/>
        </dgm:presLayoutVars>
      </dgm:prSet>
      <dgm:spPr>
        <a:prstGeom prst="star7">
          <a:avLst/>
        </a:prstGeom>
      </dgm:spPr>
    </dgm:pt>
    <dgm:pt modelId="{961C7D58-2D27-47B3-A581-F19A0F05D6B6}" type="pres">
      <dgm:prSet presAssocID="{E5786856-7EEB-4BFA-B0C6-E5556F092BE7}" presName="sibTrans" presStyleCnt="0"/>
      <dgm:spPr/>
    </dgm:pt>
    <dgm:pt modelId="{ED95E632-1A77-487A-BC0C-472DDBE1DBF7}" type="pres">
      <dgm:prSet presAssocID="{82E6430F-5DDC-44E5-A611-56620E3BDCDF}" presName="textNode" presStyleLbl="node1" presStyleIdx="2" presStyleCnt="3" custLinFactX="9891" custLinFactNeighborX="100000" custLinFactNeighborY="87500">
        <dgm:presLayoutVars>
          <dgm:bulletEnabled val="1"/>
        </dgm:presLayoutVars>
      </dgm:prSet>
      <dgm:spPr>
        <a:prstGeom prst="star8">
          <a:avLst/>
        </a:prstGeom>
      </dgm:spPr>
    </dgm:pt>
  </dgm:ptLst>
  <dgm:cxnLst>
    <dgm:cxn modelId="{BE7F6413-CE56-4596-973B-B7014710EC92}" srcId="{2CD9876B-3B35-45A5-8ED0-34E298A89FBE}" destId="{345ACE7F-450F-41E9-9D35-DF2D3AFF65D0}" srcOrd="0" destOrd="0" parTransId="{99278FBB-66EE-4C94-8415-2678D8656644}" sibTransId="{CA1E4DA1-C083-457D-BCB9-506383D56291}"/>
    <dgm:cxn modelId="{6C99E62F-A09A-49CE-B580-42FFC9CC41A9}" srcId="{2CD9876B-3B35-45A5-8ED0-34E298A89FBE}" destId="{82E6430F-5DDC-44E5-A611-56620E3BDCDF}" srcOrd="2" destOrd="0" parTransId="{D155F340-AD68-4ED9-A31F-BF084E515F7A}" sibTransId="{3EE23A21-0DAA-4AC0-93DC-B07C3D760AEC}"/>
    <dgm:cxn modelId="{D5F8EB38-72B7-4497-8652-31BFE1292CAA}" type="presOf" srcId="{345ACE7F-450F-41E9-9D35-DF2D3AFF65D0}" destId="{14255561-8D80-494D-B68F-1898B43DAE9F}" srcOrd="0" destOrd="0" presId="urn:microsoft.com/office/officeart/2005/8/layout/hProcess9"/>
    <dgm:cxn modelId="{D7941576-E11E-41D2-AC20-9654EA02CD13}" srcId="{2CD9876B-3B35-45A5-8ED0-34E298A89FBE}" destId="{9EF343AE-FCF9-4537-8FD1-C91631BD7DCA}" srcOrd="1" destOrd="0" parTransId="{D47EFD4A-61E2-4997-8194-D2F5BE274892}" sibTransId="{E5786856-7EEB-4BFA-B0C6-E5556F092BE7}"/>
    <dgm:cxn modelId="{6DC003A2-55E8-4F94-9024-D73BDDDE780F}" type="presOf" srcId="{9EF343AE-FCF9-4537-8FD1-C91631BD7DCA}" destId="{1906F06B-DF8E-401C-A7A1-BADE32B9FF56}" srcOrd="0" destOrd="0" presId="urn:microsoft.com/office/officeart/2005/8/layout/hProcess9"/>
    <dgm:cxn modelId="{303625B0-DA6F-4E6C-8AE6-E130228EE0AC}" type="presOf" srcId="{2CD9876B-3B35-45A5-8ED0-34E298A89FBE}" destId="{4363AE25-0627-468D-B2B6-0BBDC2E3F613}" srcOrd="0" destOrd="0" presId="urn:microsoft.com/office/officeart/2005/8/layout/hProcess9"/>
    <dgm:cxn modelId="{EFD694FE-0E72-494E-A1B3-729F54F1CFCF}" type="presOf" srcId="{82E6430F-5DDC-44E5-A611-56620E3BDCDF}" destId="{ED95E632-1A77-487A-BC0C-472DDBE1DBF7}" srcOrd="0" destOrd="0" presId="urn:microsoft.com/office/officeart/2005/8/layout/hProcess9"/>
    <dgm:cxn modelId="{08A22F12-72D6-4DDB-B880-7516BF345D05}" type="presParOf" srcId="{4363AE25-0627-468D-B2B6-0BBDC2E3F613}" destId="{A34E2C1B-7F84-425F-8B10-60E6DD181853}" srcOrd="0" destOrd="0" presId="urn:microsoft.com/office/officeart/2005/8/layout/hProcess9"/>
    <dgm:cxn modelId="{AA90E8EB-8606-42C6-8F86-1D298B41CDD2}" type="presParOf" srcId="{4363AE25-0627-468D-B2B6-0BBDC2E3F613}" destId="{79ADEFED-86B5-4F54-B05C-2A9435F1642F}" srcOrd="1" destOrd="0" presId="urn:microsoft.com/office/officeart/2005/8/layout/hProcess9"/>
    <dgm:cxn modelId="{01428ABB-C0B7-4743-AC89-A01A8239D988}" type="presParOf" srcId="{79ADEFED-86B5-4F54-B05C-2A9435F1642F}" destId="{14255561-8D80-494D-B68F-1898B43DAE9F}" srcOrd="0" destOrd="0" presId="urn:microsoft.com/office/officeart/2005/8/layout/hProcess9"/>
    <dgm:cxn modelId="{8DF4BBDB-4E4A-4264-814D-19E4CF13A51B}" type="presParOf" srcId="{79ADEFED-86B5-4F54-B05C-2A9435F1642F}" destId="{57CDBCE4-148F-4E3B-98B3-C856945F6C7F}" srcOrd="1" destOrd="0" presId="urn:microsoft.com/office/officeart/2005/8/layout/hProcess9"/>
    <dgm:cxn modelId="{4C730D03-CF5E-4348-9CB8-86B693C99ED7}" type="presParOf" srcId="{79ADEFED-86B5-4F54-B05C-2A9435F1642F}" destId="{1906F06B-DF8E-401C-A7A1-BADE32B9FF56}" srcOrd="2" destOrd="0" presId="urn:microsoft.com/office/officeart/2005/8/layout/hProcess9"/>
    <dgm:cxn modelId="{3B6166D3-3689-4031-9188-F977CD25CCE2}" type="presParOf" srcId="{79ADEFED-86B5-4F54-B05C-2A9435F1642F}" destId="{961C7D58-2D27-47B3-A581-F19A0F05D6B6}" srcOrd="3" destOrd="0" presId="urn:microsoft.com/office/officeart/2005/8/layout/hProcess9"/>
    <dgm:cxn modelId="{13AD085B-6DC3-4567-863E-F584B7EB968B}" type="presParOf" srcId="{79ADEFED-86B5-4F54-B05C-2A9435F1642F}" destId="{ED95E632-1A77-487A-BC0C-472DDBE1DBF7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4E2C1B-7F84-425F-8B10-60E6DD181853}">
      <dsp:nvSpPr>
        <dsp:cNvPr id="0" name=""/>
        <dsp:cNvSpPr/>
      </dsp:nvSpPr>
      <dsp:spPr>
        <a:xfrm>
          <a:off x="457199" y="0"/>
          <a:ext cx="5181600" cy="4064000"/>
        </a:xfrm>
        <a:prstGeom prst="rightArrow">
          <a:avLst/>
        </a:prstGeom>
        <a:solidFill>
          <a:schemeClr val="accent3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255561-8D80-494D-B68F-1898B43DAE9F}">
      <dsp:nvSpPr>
        <dsp:cNvPr id="0" name=""/>
        <dsp:cNvSpPr/>
      </dsp:nvSpPr>
      <dsp:spPr>
        <a:xfrm>
          <a:off x="0" y="0"/>
          <a:ext cx="1962150" cy="1625600"/>
        </a:xfrm>
        <a:prstGeom prst="star7">
          <a:avLst/>
        </a:prstGeom>
        <a:solidFill>
          <a:schemeClr val="accent3">
            <a:lumMod val="75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DEFINITON    </a:t>
          </a:r>
        </a:p>
      </dsp:txBody>
      <dsp:txXfrm>
        <a:off x="436620" y="321972"/>
        <a:ext cx="1088910" cy="902143"/>
      </dsp:txXfrm>
    </dsp:sp>
    <dsp:sp modelId="{1906F06B-DF8E-401C-A7A1-BADE32B9FF56}">
      <dsp:nvSpPr>
        <dsp:cNvPr id="0" name=""/>
        <dsp:cNvSpPr/>
      </dsp:nvSpPr>
      <dsp:spPr>
        <a:xfrm>
          <a:off x="1905007" y="1346208"/>
          <a:ext cx="1962150" cy="1625600"/>
        </a:xfrm>
        <a:prstGeom prst="star7">
          <a:avLst/>
        </a:prstGeom>
        <a:solidFill>
          <a:schemeClr val="accent3">
            <a:lumMod val="75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FORMULA  </a:t>
          </a:r>
        </a:p>
      </dsp:txBody>
      <dsp:txXfrm>
        <a:off x="2341627" y="1668180"/>
        <a:ext cx="1088910" cy="902143"/>
      </dsp:txXfrm>
    </dsp:sp>
    <dsp:sp modelId="{ED95E632-1A77-487A-BC0C-472DDBE1DBF7}">
      <dsp:nvSpPr>
        <dsp:cNvPr id="0" name=""/>
        <dsp:cNvSpPr/>
      </dsp:nvSpPr>
      <dsp:spPr>
        <a:xfrm>
          <a:off x="4133849" y="2438400"/>
          <a:ext cx="1962150" cy="1625600"/>
        </a:xfrm>
        <a:prstGeom prst="star8">
          <a:avLst/>
        </a:prstGeom>
        <a:solidFill>
          <a:schemeClr val="accent3">
            <a:lumMod val="75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EXAMPLES </a:t>
          </a:r>
        </a:p>
      </dsp:txBody>
      <dsp:txXfrm>
        <a:off x="4435127" y="2688003"/>
        <a:ext cx="1359594" cy="11263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7938C-48AD-4A9E-BA69-62700DFFFAD4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35A09C4-56E4-4662-8140-639452F62D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7938C-48AD-4A9E-BA69-62700DFFFAD4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A09C4-56E4-4662-8140-639452F62D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35A09C4-56E4-4662-8140-639452F62D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7938C-48AD-4A9E-BA69-62700DFFFAD4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7938C-48AD-4A9E-BA69-62700DFFFAD4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35A09C4-56E4-4662-8140-639452F62D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7938C-48AD-4A9E-BA69-62700DFFFAD4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35A09C4-56E4-4662-8140-639452F62D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617938C-48AD-4A9E-BA69-62700DFFFAD4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A09C4-56E4-4662-8140-639452F62D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7938C-48AD-4A9E-BA69-62700DFFFAD4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35A09C4-56E4-4662-8140-639452F62D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7938C-48AD-4A9E-BA69-62700DFFFAD4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35A09C4-56E4-4662-8140-639452F62D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7938C-48AD-4A9E-BA69-62700DFFFAD4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5A09C4-56E4-4662-8140-639452F62D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35A09C4-56E4-4662-8140-639452F62D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7938C-48AD-4A9E-BA69-62700DFFFAD4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35A09C4-56E4-4662-8140-639452F62D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617938C-48AD-4A9E-BA69-62700DFFFAD4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617938C-48AD-4A9E-BA69-62700DFFFAD4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35A09C4-56E4-4662-8140-639452F62D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400" dirty="0"/>
              <a:t>IT DEALS </a:t>
            </a:r>
            <a:r>
              <a:rPr lang="en-US" sz="2600" dirty="0"/>
              <a:t>WITH </a:t>
            </a:r>
          </a:p>
          <a:p>
            <a:r>
              <a:rPr lang="en-US" sz="2600" dirty="0"/>
              <a:t>ITEM DIFFICULTY </a:t>
            </a:r>
          </a:p>
          <a:p>
            <a:r>
              <a:rPr lang="en-US" sz="2600" dirty="0"/>
              <a:t>ITEM DISCRIMINATION</a:t>
            </a:r>
          </a:p>
          <a:p>
            <a:r>
              <a:rPr lang="en-US" sz="2600" dirty="0"/>
              <a:t>EFFECTIVENESS OF DISTRACTORS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ANALYZING THE TEST ITEMS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46546" y="2967335"/>
            <a:ext cx="46602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/>
                <a:solidFill>
                  <a:schemeClr val="accent3"/>
                </a:solidFill>
                <a:effectLst/>
              </a:rPr>
              <a:t>QUESTIONS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46546" y="2967335"/>
            <a:ext cx="49680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THANK YOU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ITEM   DIFFICULTY  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ITEM  DIFFCULTY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DEFINITION:</a:t>
            </a:r>
          </a:p>
          <a:p>
            <a:r>
              <a:rPr lang="en-US" dirty="0"/>
              <a:t>The difficulty of an item is defined as the “percentage of students passing.”</a:t>
            </a:r>
          </a:p>
          <a:p>
            <a:pPr>
              <a:buNone/>
            </a:pPr>
            <a:r>
              <a:rPr lang="en-US" dirty="0"/>
              <a:t>                           OR</a:t>
            </a:r>
          </a:p>
          <a:p>
            <a:pPr>
              <a:buNone/>
            </a:pPr>
            <a:r>
              <a:rPr lang="en-US" dirty="0"/>
              <a:t>The percentage of students who got the item right.</a:t>
            </a:r>
          </a:p>
          <a:p>
            <a:pPr>
              <a:buNone/>
            </a:pPr>
            <a:r>
              <a:rPr lang="en-US" dirty="0"/>
              <a:t>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FORMULA OF ITEM DIFFCULTY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Formula:                                    </a:t>
            </a:r>
          </a:p>
          <a:p>
            <a:pPr>
              <a:buNone/>
            </a:pPr>
            <a:r>
              <a:rPr lang="en-US" dirty="0"/>
              <a:t>                         P=H+L/N(100)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P=index of item difficulty.</a:t>
            </a:r>
          </a:p>
          <a:p>
            <a:pPr>
              <a:buNone/>
            </a:pPr>
            <a:r>
              <a:rPr lang="en-US" dirty="0"/>
              <a:t>H=number of students in high-scoring group who got the item right.</a:t>
            </a:r>
          </a:p>
          <a:p>
            <a:pPr>
              <a:buNone/>
            </a:pPr>
            <a:r>
              <a:rPr lang="en-US" dirty="0"/>
              <a:t>L=number of students in low-scoring group. </a:t>
            </a:r>
          </a:p>
          <a:p>
            <a:pPr>
              <a:buNone/>
            </a:pPr>
            <a:r>
              <a:rPr lang="en-US" dirty="0"/>
              <a:t>N =total number of students.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 OF  INDEX / ITEM  NUMBER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524000" y="1828801"/>
          <a:ext cx="6096000" cy="4293375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3742">
                <a:tc>
                  <a:txBody>
                    <a:bodyPr/>
                    <a:lstStyle/>
                    <a:p>
                      <a:r>
                        <a:rPr lang="en-US" dirty="0"/>
                        <a:t>Item</a:t>
                      </a:r>
                      <a:r>
                        <a:rPr lang="en-US" baseline="0" dirty="0"/>
                        <a:t> number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 –scoring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Low-scoring 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5436">
                <a:tc>
                  <a:txBody>
                    <a:bodyPr/>
                    <a:lstStyle/>
                    <a:p>
                      <a:r>
                        <a:rPr lang="en-US" dirty="0"/>
                        <a:t>    </a:t>
                      </a:r>
                      <a:r>
                        <a:rPr lang="en-US" baseline="0" dirty="0"/>
                        <a:t>     I</a:t>
                      </a:r>
                    </a:p>
                    <a:p>
                      <a:r>
                        <a:rPr lang="en-US" baseline="0" dirty="0"/>
                        <a:t>        II   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10 </a:t>
                      </a:r>
                    </a:p>
                    <a:p>
                      <a:r>
                        <a:rPr lang="en-US" dirty="0"/>
                        <a:t>       8                             </a:t>
                      </a:r>
                      <a:r>
                        <a:rPr lang="en-US" baseline="0" dirty="0"/>
                        <a:t>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10</a:t>
                      </a:r>
                    </a:p>
                    <a:p>
                      <a:r>
                        <a:rPr lang="en-US" dirty="0"/>
                        <a:t>  </a:t>
                      </a:r>
                      <a:r>
                        <a:rPr lang="en-US" baseline="0" dirty="0"/>
                        <a:t> 3 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5436">
                <a:tc>
                  <a:txBody>
                    <a:bodyPr/>
                    <a:lstStyle/>
                    <a:p>
                      <a:r>
                        <a:rPr lang="en-US" dirty="0"/>
                        <a:t>       III </a:t>
                      </a:r>
                    </a:p>
                    <a:p>
                      <a:r>
                        <a:rPr lang="en-US" dirty="0"/>
                        <a:t>       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       6  </a:t>
                      </a:r>
                    </a:p>
                    <a:p>
                      <a:r>
                        <a:rPr lang="en-US" baseline="0" dirty="0"/>
                        <a:t>       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4 </a:t>
                      </a:r>
                    </a:p>
                    <a:p>
                      <a:r>
                        <a:rPr lang="en-US" dirty="0"/>
                        <a:t>   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5436">
                <a:tc>
                  <a:txBody>
                    <a:bodyPr/>
                    <a:lstStyle/>
                    <a:p>
                      <a:r>
                        <a:rPr lang="en-US" dirty="0"/>
                        <a:t>       V </a:t>
                      </a:r>
                    </a:p>
                    <a:p>
                      <a:r>
                        <a:rPr lang="en-US" dirty="0"/>
                        <a:t>      VI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2 </a:t>
                      </a:r>
                    </a:p>
                    <a:p>
                      <a:r>
                        <a:rPr lang="en-US" dirty="0"/>
                        <a:t>       0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2</a:t>
                      </a:r>
                    </a:p>
                    <a:p>
                      <a:r>
                        <a:rPr lang="en-US" dirty="0"/>
                        <a:t>    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5436">
                <a:tc>
                  <a:txBody>
                    <a:bodyPr/>
                    <a:lstStyle/>
                    <a:p>
                      <a:r>
                        <a:rPr lang="en-US" baseline="0" dirty="0"/>
                        <a:t>      VII</a:t>
                      </a:r>
                    </a:p>
                    <a:p>
                      <a:r>
                        <a:rPr lang="en-US" baseline="0" dirty="0"/>
                        <a:t>     VIII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7</a:t>
                      </a:r>
                    </a:p>
                    <a:p>
                      <a:r>
                        <a:rPr lang="en-US" dirty="0"/>
                        <a:t>       4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3</a:t>
                      </a:r>
                    </a:p>
                    <a:p>
                      <a:r>
                        <a:rPr lang="en-US" baseline="0" dirty="0"/>
                        <a:t>    6</a:t>
                      </a:r>
                      <a:r>
                        <a:rPr lang="en-US" dirty="0"/>
                        <a:t>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9313">
                <a:tc>
                  <a:txBody>
                    <a:bodyPr/>
                    <a:lstStyle/>
                    <a:p>
                      <a:r>
                        <a:rPr lang="en-US" baseline="0" dirty="0"/>
                        <a:t>       IX </a:t>
                      </a:r>
                    </a:p>
                    <a:p>
                      <a:r>
                        <a:rPr lang="en-US" baseline="0" dirty="0"/>
                        <a:t>       X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6</a:t>
                      </a:r>
                    </a:p>
                    <a:p>
                      <a:r>
                        <a:rPr lang="en-US" dirty="0"/>
                        <a:t>      10                  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4</a:t>
                      </a:r>
                    </a:p>
                    <a:p>
                      <a:r>
                        <a:rPr lang="en-US" dirty="0"/>
                        <a:t>     0  </a:t>
                      </a:r>
                    </a:p>
                    <a:p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 OF  AVERAGE   ITEM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Formula:             </a:t>
            </a:r>
          </a:p>
          <a:p>
            <a:pPr>
              <a:buNone/>
            </a:pPr>
            <a:r>
              <a:rPr lang="en-US" dirty="0"/>
              <a:t>                  P=  H+L/N(100)</a:t>
            </a:r>
          </a:p>
          <a:p>
            <a:pPr>
              <a:buNone/>
            </a:pPr>
            <a:r>
              <a:rPr lang="en-US" dirty="0"/>
              <a:t>                    P=  6+4/20(100)</a:t>
            </a:r>
          </a:p>
          <a:p>
            <a:pPr>
              <a:buNone/>
            </a:pPr>
            <a:r>
              <a:rPr lang="en-US" dirty="0"/>
              <a:t>                    P=   10/20(100)</a:t>
            </a:r>
          </a:p>
          <a:p>
            <a:pPr>
              <a:buNone/>
            </a:pPr>
            <a:r>
              <a:rPr lang="en-US" dirty="0"/>
              <a:t>                    P=    0.5(100)                  </a:t>
            </a:r>
          </a:p>
          <a:p>
            <a:pPr>
              <a:buNone/>
            </a:pPr>
            <a:r>
              <a:rPr lang="en-US" dirty="0"/>
              <a:t>                    P=               50%</a:t>
            </a:r>
          </a:p>
          <a:p>
            <a:pPr>
              <a:buNone/>
            </a:pPr>
            <a:r>
              <a:rPr lang="en-US" dirty="0"/>
              <a:t>This percentage show that item is not easier or not difficult.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  OF   EASY  ITEM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Formula:</a:t>
            </a:r>
          </a:p>
          <a:p>
            <a:pPr>
              <a:buNone/>
            </a:pPr>
            <a:r>
              <a:rPr lang="en-US" dirty="0"/>
              <a:t>                     P = H+L/N(100)</a:t>
            </a:r>
          </a:p>
          <a:p>
            <a:pPr>
              <a:buNone/>
            </a:pPr>
            <a:r>
              <a:rPr lang="en-US" dirty="0"/>
              <a:t>                     P = 10+10/20(100)</a:t>
            </a:r>
          </a:p>
          <a:p>
            <a:pPr>
              <a:buNone/>
            </a:pPr>
            <a:r>
              <a:rPr lang="en-US" dirty="0"/>
              <a:t>                     P = 20/20(100)</a:t>
            </a:r>
          </a:p>
          <a:p>
            <a:pPr>
              <a:buNone/>
            </a:pPr>
            <a:r>
              <a:rPr lang="en-US" dirty="0"/>
              <a:t>                      P =    1 (100)</a:t>
            </a:r>
          </a:p>
          <a:p>
            <a:pPr>
              <a:buNone/>
            </a:pPr>
            <a:r>
              <a:rPr lang="en-US" dirty="0"/>
              <a:t>                            P =  100</a:t>
            </a:r>
          </a:p>
          <a:p>
            <a:pPr>
              <a:buNone/>
            </a:pPr>
            <a:r>
              <a:rPr lang="en-US" dirty="0"/>
              <a:t>That an item is 100% difficult we mean that the item is so easy that all the students got it right.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 OF  THE  MOST  DIFFICULT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Formula:</a:t>
            </a:r>
          </a:p>
          <a:p>
            <a:pPr>
              <a:buNone/>
            </a:pPr>
            <a:r>
              <a:rPr lang="en-US" dirty="0"/>
              <a:t>                    P = H+L/N(100)</a:t>
            </a:r>
          </a:p>
          <a:p>
            <a:pPr>
              <a:buNone/>
            </a:pPr>
            <a:r>
              <a:rPr lang="en-US" dirty="0"/>
              <a:t>                    P =2+2/20(100)</a:t>
            </a:r>
          </a:p>
          <a:p>
            <a:pPr>
              <a:buNone/>
            </a:pPr>
            <a:r>
              <a:rPr lang="en-US" dirty="0"/>
              <a:t>                    P =  4/20(100)</a:t>
            </a:r>
          </a:p>
          <a:p>
            <a:pPr>
              <a:buNone/>
            </a:pPr>
            <a:r>
              <a:rPr lang="en-US" dirty="0"/>
              <a:t>                    P = 0.2(100)</a:t>
            </a:r>
          </a:p>
          <a:p>
            <a:pPr>
              <a:buNone/>
            </a:pPr>
            <a:r>
              <a:rPr lang="en-US" dirty="0"/>
              <a:t>                    P =  20%</a:t>
            </a:r>
          </a:p>
          <a:p>
            <a:pPr>
              <a:buNone/>
            </a:pPr>
            <a:r>
              <a:rPr lang="en-US" dirty="0"/>
              <a:t>This show that item is so difficult ,if the item is 0% percent difficult we mean that the item is so difficult that not a single student got it right 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 USE  ITEM  DIFFICULTY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 To check  the difficulty level of item.</a:t>
            </a:r>
          </a:p>
          <a:p>
            <a:r>
              <a:rPr lang="en-US" dirty="0"/>
              <a:t>To know the student understanding.</a:t>
            </a:r>
          </a:p>
          <a:p>
            <a:r>
              <a:rPr lang="en-US" dirty="0"/>
              <a:t>In the beginning of the test 100% difficulty is motivated the student to attempt the test.</a:t>
            </a:r>
          </a:p>
          <a:p>
            <a:r>
              <a:rPr lang="en-US" dirty="0"/>
              <a:t>Teacher are conform to the desired level of difficulty by including easier or more difficult items.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187</TotalTime>
  <Words>416</Words>
  <Application>Microsoft Office PowerPoint</Application>
  <PresentationFormat>On-screen Show (4:3)</PresentationFormat>
  <Paragraphs>89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Georgia</vt:lpstr>
      <vt:lpstr>Wingdings</vt:lpstr>
      <vt:lpstr>Wingdings 2</vt:lpstr>
      <vt:lpstr>Civic</vt:lpstr>
      <vt:lpstr>ANALYZING THE TEST ITEMS</vt:lpstr>
      <vt:lpstr>ITEM   DIFFICULTY  </vt:lpstr>
      <vt:lpstr>ITEM  DIFFCULTY</vt:lpstr>
      <vt:lpstr>FORMULA OF ITEM DIFFCULTY </vt:lpstr>
      <vt:lpstr>TABLE  OF  INDEX / ITEM  NUMBER</vt:lpstr>
      <vt:lpstr>EXAMPLE  OF  AVERAGE   ITEM </vt:lpstr>
      <vt:lpstr>EXAMPLE   OF   EASY  ITEM</vt:lpstr>
      <vt:lpstr>EXAMPLE  OF  THE  MOST  DIFFICULT</vt:lpstr>
      <vt:lpstr>WHY  USE  ITEM  DIFFICULTY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ANALYZING THE TEST ITEMS</dc:title>
  <dc:creator>Arooba</dc:creator>
  <cp:lastModifiedBy>Umair</cp:lastModifiedBy>
  <cp:revision>22</cp:revision>
  <dcterms:created xsi:type="dcterms:W3CDTF">2015-10-19T14:13:35Z</dcterms:created>
  <dcterms:modified xsi:type="dcterms:W3CDTF">2020-04-04T05:19:52Z</dcterms:modified>
</cp:coreProperties>
</file>